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 id="2147483691" r:id="rId2"/>
  </p:sldMasterIdLst>
  <p:notesMasterIdLst>
    <p:notesMasterId r:id="rId8"/>
  </p:notesMasterIdLst>
  <p:sldIdLst>
    <p:sldId id="258" r:id="rId3"/>
    <p:sldId id="261" r:id="rId4"/>
    <p:sldId id="262" r:id="rId5"/>
    <p:sldId id="263" r:id="rId6"/>
    <p:sldId id="269"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828" autoAdjust="0"/>
  </p:normalViewPr>
  <p:slideViewPr>
    <p:cSldViewPr>
      <p:cViewPr>
        <p:scale>
          <a:sx n="124" d="100"/>
          <a:sy n="124" d="100"/>
        </p:scale>
        <p:origin x="144" y="1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br>
              <a:rPr lang="en-US" dirty="0" smtClean="0"/>
            </a:br>
            <a:r>
              <a:rPr lang="en-US" dirty="0" smtClean="0"/>
              <a:t>This would be the introduction slide</a:t>
            </a:r>
            <a:r>
              <a:rPr lang="en-US" baseline="0" dirty="0" smtClean="0"/>
              <a:t> of the topic that you are covering in this subsection.</a:t>
            </a:r>
          </a:p>
          <a:p>
            <a:pPr lvl="0" rtl="0">
              <a:spcBef>
                <a:spcPts val="0"/>
              </a:spcBef>
              <a:buNone/>
            </a:pPr>
            <a:r>
              <a:rPr lang="en-US" baseline="0" dirty="0" smtClean="0"/>
              <a:t>When this slide plays, you could talk about the main aim that we’d be covering in this video.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a single point slide which can be</a:t>
            </a:r>
            <a:r>
              <a:rPr lang="en-US" baseline="0" dirty="0" smtClean="0"/>
              <a:t> used for multiple purposes.</a:t>
            </a:r>
          </a:p>
          <a:p>
            <a:pPr lvl="0" rtl="0">
              <a:spcBef>
                <a:spcPts val="0"/>
              </a:spcBef>
              <a:buNone/>
            </a:pPr>
            <a:endParaRPr lang="en-US" baseline="0" dirty="0" smtClean="0"/>
          </a:p>
          <a:p>
            <a:pPr lvl="0" rtl="0">
              <a:spcBef>
                <a:spcPts val="0"/>
              </a:spcBef>
              <a:buNone/>
            </a:pPr>
            <a:r>
              <a:rPr lang="en-US" b="1" baseline="0" dirty="0" smtClean="0"/>
              <a:t>Use 1 </a:t>
            </a:r>
            <a:r>
              <a:rPr lang="en-US" dirty="0" smtClean="0"/>
              <a:t>[Mandatory Slide]</a:t>
            </a:r>
            <a:r>
              <a:rPr lang="en-US" baseline="0" dirty="0" smtClean="0"/>
              <a:t>: </a:t>
            </a:r>
          </a:p>
          <a:p>
            <a:pPr lvl="0" rtl="0">
              <a:spcBef>
                <a:spcPts val="0"/>
              </a:spcBef>
              <a:buNone/>
            </a:pPr>
            <a:r>
              <a:rPr lang="en-US" baseline="0" dirty="0" smtClean="0"/>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lvl="0" rtl="0">
              <a:spcBef>
                <a:spcPts val="0"/>
              </a:spcBef>
              <a:buNone/>
            </a:pPr>
            <a:endParaRPr lang="en-US" baseline="0" dirty="0" smtClean="0"/>
          </a:p>
          <a:p>
            <a:pPr lvl="0" rtl="0">
              <a:spcBef>
                <a:spcPts val="0"/>
              </a:spcBef>
              <a:buNone/>
            </a:pPr>
            <a:r>
              <a:rPr lang="en-US" b="1" baseline="0" dirty="0" smtClean="0"/>
              <a:t>Use 2</a:t>
            </a:r>
            <a:r>
              <a:rPr lang="en-US" b="0" baseline="0" dirty="0" smtClean="0"/>
              <a:t>:</a:t>
            </a:r>
          </a:p>
          <a:p>
            <a:pPr lvl="0" rtl="0">
              <a:spcBef>
                <a:spcPts val="0"/>
              </a:spcBef>
              <a:buNone/>
            </a:pPr>
            <a:r>
              <a:rPr lang="en-US" baseline="0" dirty="0" smtClean="0"/>
              <a:t>This slide can also be used to cover topics that can be represented by an image/graph etc. Information which is half image/half information type. Like shown in the example above.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 like mentioned above is for multiple pointers. The information above covers the types</a:t>
            </a:r>
            <a:r>
              <a:rPr lang="en-US" baseline="0" dirty="0" smtClean="0"/>
              <a:t> of information that can be used in this slide</a:t>
            </a:r>
            <a:endParaRPr lang="en-US" dirty="0" smtClean="0"/>
          </a:p>
          <a:p>
            <a:pPr lvl="0" rtl="0">
              <a:spcBef>
                <a:spcPts val="0"/>
              </a:spcBef>
              <a:buNone/>
            </a:pPr>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a step-wise graphical info type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p>
          <a:p>
            <a:pPr lvl="0" rtl="0">
              <a:spcBef>
                <a:spcPts val="0"/>
              </a:spcBef>
              <a:buNone/>
            </a:pPr>
            <a:r>
              <a:rPr lang="en-US" b="0" dirty="0" smtClean="0"/>
              <a:t>Here</a:t>
            </a:r>
            <a:r>
              <a:rPr lang="en-US" b="0" baseline="0" dirty="0" smtClean="0"/>
              <a:t> the name of the next video needs to be mentioned. The narration as you guessed it would be just letting the viewer know exactly where we are at and what we’d be taking over next! </a:t>
            </a:r>
            <a:r>
              <a:rPr lang="en-US" b="0" baseline="0" smtClean="0">
                <a:sym typeface="Wingdings" pitchFamily="2" charset="2"/>
              </a:rPr>
              <a:t></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8" name="Shape 28"/>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pic>
        <p:nvPicPr>
          <p:cNvPr id="31" name="Shape 31"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theme" Target="../theme/theme2.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4" r:id="rId5"/>
    <p:sldLayoutId id="2147483679" r:id="rId6"/>
    <p:sldLayoutId id="2147483681"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a:r>
              <a:rPr lang="en-US" dirty="0" smtClean="0"/>
              <a:t>YARN Distributed Compute </a:t>
            </a:r>
            <a:r>
              <a:rPr lang="en-US" dirty="0" smtClean="0"/>
              <a:t/>
            </a:r>
            <a:br>
              <a:rPr lang="en-US" dirty="0" smtClean="0"/>
            </a:b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smtClean="0"/>
              <a:t>Core Components</a:t>
            </a:r>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US" dirty="0" smtClean="0"/>
              <a:t>YARN </a:t>
            </a:r>
            <a:endParaRPr lang="en" dirty="0">
              <a:latin typeface="Calibri"/>
              <a:ea typeface="Calibri"/>
              <a:cs typeface="Calibri"/>
              <a:sym typeface="Calibri"/>
            </a:endParaRPr>
          </a:p>
        </p:txBody>
      </p:sp>
      <p:sp>
        <p:nvSpPr>
          <p:cNvPr id="202" name="Shape 202"/>
          <p:cNvSpPr txBox="1">
            <a:spLocks noGrp="1"/>
          </p:cNvSpPr>
          <p:nvPr>
            <p:ph type="body" idx="1"/>
          </p:nvPr>
        </p:nvSpPr>
        <p:spPr>
          <a:xfrm>
            <a:off x="471900" y="1919075"/>
            <a:ext cx="3999900" cy="2710199"/>
          </a:xfrm>
          <a:prstGeom prst="rect">
            <a:avLst/>
          </a:prstGeom>
        </p:spPr>
        <p:txBody>
          <a:bodyPr lIns="91425" tIns="91425" rIns="91425" bIns="91425" anchor="t" anchorCtr="0">
            <a:noAutofit/>
          </a:bodyPr>
          <a:lstStyle/>
          <a:p>
            <a:pPr lvl="0" rtl="0">
              <a:spcBef>
                <a:spcPts val="0"/>
              </a:spcBef>
              <a:buNone/>
            </a:pPr>
            <a:r>
              <a:rPr lang="en-US" sz="2000" dirty="0" smtClean="0">
                <a:solidFill>
                  <a:srgbClr val="434343"/>
                </a:solidFill>
              </a:rPr>
              <a:t>YARN (Yet Another Resource Manager) manages CPU and Memory via containers. Jobs can request containers  for computation.</a:t>
            </a:r>
          </a:p>
          <a:p>
            <a:pPr lvl="0" rtl="0">
              <a:spcBef>
                <a:spcPts val="0"/>
              </a:spcBef>
              <a:buNone/>
            </a:pPr>
            <a:r>
              <a:rPr lang="en-US" dirty="0" smtClean="0"/>
              <a:t>Classic MapReduce now runs inside yard containers</a:t>
            </a:r>
            <a:endParaRPr lang="en" sz="2000" dirty="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smtClean="0"/>
              <a:t>Common Configuration</a:t>
            </a:r>
            <a:endParaRPr lang="en" sz="2200" dirty="0"/>
          </a:p>
        </p:txBody>
      </p:sp>
      <p:pic>
        <p:nvPicPr>
          <p:cNvPr id="33" name="Picture 32"/>
          <p:cNvPicPr>
            <a:picLocks noChangeAspect="1"/>
          </p:cNvPicPr>
          <p:nvPr/>
        </p:nvPicPr>
        <p:blipFill>
          <a:blip r:embed="rId3"/>
          <a:stretch>
            <a:fillRect/>
          </a:stretch>
        </p:blipFill>
        <p:spPr>
          <a:xfrm>
            <a:off x="609600" y="895350"/>
            <a:ext cx="6534958" cy="4044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US" dirty="0" smtClean="0"/>
              <a:t>Running a job through YARN</a:t>
            </a:r>
            <a:endParaRPr lang="en" dirty="0"/>
          </a:p>
        </p:txBody>
      </p:sp>
      <p:cxnSp>
        <p:nvCxnSpPr>
          <p:cNvPr id="219" name="Shape 219"/>
          <p:cNvCxnSpPr/>
          <p:nvPr/>
        </p:nvCxnSpPr>
        <p:spPr>
          <a:xfrm>
            <a:off x="678512" y="2507950"/>
            <a:ext cx="0" cy="1038600"/>
          </a:xfrm>
          <a:prstGeom prst="straightConnector1">
            <a:avLst/>
          </a:prstGeom>
          <a:noFill/>
          <a:ln w="9525" cap="flat" cmpd="sng">
            <a:solidFill>
              <a:srgbClr val="B7B7B7"/>
            </a:solidFill>
            <a:prstDash val="solid"/>
            <a:round/>
            <a:headEnd type="none" w="lg" len="lg"/>
            <a:tailEnd type="none" w="lg" len="lg"/>
          </a:ln>
        </p:spPr>
      </p:cxnSp>
      <p:sp>
        <p:nvSpPr>
          <p:cNvPr id="220" name="Shape 220"/>
          <p:cNvSpPr txBox="1"/>
          <p:nvPr/>
        </p:nvSpPr>
        <p:spPr>
          <a:xfrm>
            <a:off x="725587" y="2384686"/>
            <a:ext cx="1814100" cy="392100"/>
          </a:xfrm>
          <a:prstGeom prst="rect">
            <a:avLst/>
          </a:prstGeom>
          <a:noFill/>
          <a:ln>
            <a:noFill/>
          </a:ln>
        </p:spPr>
        <p:txBody>
          <a:bodyPr lIns="91425" tIns="91425" rIns="91425" bIns="91425" anchor="ctr" anchorCtr="0">
            <a:noAutofit/>
          </a:bodyPr>
          <a:lstStyle/>
          <a:p>
            <a:pPr lvl="0" rtl="0">
              <a:spcBef>
                <a:spcPts val="0"/>
              </a:spcBef>
              <a:buNone/>
            </a:pPr>
            <a:r>
              <a:rPr lang="en" sz="1700">
                <a:solidFill>
                  <a:srgbClr val="4285F4"/>
                </a:solidFill>
                <a:latin typeface="Calibri"/>
                <a:ea typeface="Calibri"/>
                <a:cs typeface="Calibri"/>
                <a:sym typeface="Calibri"/>
              </a:rPr>
              <a:t>Step 1</a:t>
            </a:r>
          </a:p>
        </p:txBody>
      </p:sp>
      <p:sp>
        <p:nvSpPr>
          <p:cNvPr id="221" name="Shape 221"/>
          <p:cNvSpPr txBox="1"/>
          <p:nvPr/>
        </p:nvSpPr>
        <p:spPr>
          <a:xfrm>
            <a:off x="725575" y="2674725"/>
            <a:ext cx="2093400" cy="57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dirty="0" smtClean="0">
                <a:solidFill>
                  <a:srgbClr val="424242"/>
                </a:solidFill>
                <a:latin typeface="Calibri"/>
                <a:ea typeface="Calibri"/>
                <a:cs typeface="Calibri"/>
                <a:sym typeface="Calibri"/>
              </a:rPr>
              <a:t>Start application RM and AM</a:t>
            </a:r>
            <a:endParaRPr lang="en" dirty="0">
              <a:solidFill>
                <a:srgbClr val="424242"/>
              </a:solidFill>
              <a:latin typeface="Calibri"/>
              <a:ea typeface="Calibri"/>
              <a:cs typeface="Calibri"/>
              <a:sym typeface="Calibri"/>
            </a:endParaRPr>
          </a:p>
        </p:txBody>
      </p:sp>
      <p:cxnSp>
        <p:nvCxnSpPr>
          <p:cNvPr id="222" name="Shape 222"/>
          <p:cNvCxnSpPr/>
          <p:nvPr/>
        </p:nvCxnSpPr>
        <p:spPr>
          <a:xfrm>
            <a:off x="3145212" y="2355550"/>
            <a:ext cx="0" cy="1038600"/>
          </a:xfrm>
          <a:prstGeom prst="straightConnector1">
            <a:avLst/>
          </a:prstGeom>
          <a:noFill/>
          <a:ln w="9525" cap="flat" cmpd="sng">
            <a:solidFill>
              <a:srgbClr val="B7B7B7"/>
            </a:solidFill>
            <a:prstDash val="solid"/>
            <a:round/>
            <a:headEnd type="none" w="lg" len="lg"/>
            <a:tailEnd type="none" w="lg" len="lg"/>
          </a:ln>
        </p:spPr>
      </p:cxnSp>
      <p:sp>
        <p:nvSpPr>
          <p:cNvPr id="223" name="Shape 223"/>
          <p:cNvSpPr txBox="1"/>
          <p:nvPr/>
        </p:nvSpPr>
        <p:spPr>
          <a:xfrm>
            <a:off x="3192287" y="2241075"/>
            <a:ext cx="1814100" cy="392100"/>
          </a:xfrm>
          <a:prstGeom prst="rect">
            <a:avLst/>
          </a:prstGeom>
          <a:noFill/>
          <a:ln>
            <a:noFill/>
          </a:ln>
        </p:spPr>
        <p:txBody>
          <a:bodyPr lIns="91425" tIns="91425" rIns="91425" bIns="91425" anchor="ctr" anchorCtr="0">
            <a:noAutofit/>
          </a:bodyPr>
          <a:lstStyle/>
          <a:p>
            <a:pPr lvl="0" rtl="0">
              <a:spcBef>
                <a:spcPts val="0"/>
              </a:spcBef>
              <a:buNone/>
            </a:pPr>
            <a:r>
              <a:rPr lang="en" sz="1700">
                <a:solidFill>
                  <a:srgbClr val="4285F4"/>
                </a:solidFill>
                <a:latin typeface="Calibri"/>
                <a:ea typeface="Calibri"/>
                <a:cs typeface="Calibri"/>
                <a:sym typeface="Calibri"/>
              </a:rPr>
              <a:t>Step 2</a:t>
            </a:r>
          </a:p>
        </p:txBody>
      </p:sp>
      <p:sp>
        <p:nvSpPr>
          <p:cNvPr id="224" name="Shape 224"/>
          <p:cNvSpPr txBox="1"/>
          <p:nvPr/>
        </p:nvSpPr>
        <p:spPr>
          <a:xfrm>
            <a:off x="3192270" y="2531100"/>
            <a:ext cx="2439900" cy="57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dirty="0" smtClean="0">
                <a:solidFill>
                  <a:srgbClr val="424242"/>
                </a:solidFill>
                <a:latin typeface="Calibri"/>
                <a:ea typeface="Calibri"/>
                <a:cs typeface="Calibri"/>
                <a:sym typeface="Calibri"/>
              </a:rPr>
              <a:t>Launch a job</a:t>
            </a:r>
            <a:endParaRPr lang="en" dirty="0">
              <a:solidFill>
                <a:srgbClr val="424242"/>
              </a:solidFill>
              <a:latin typeface="Calibri"/>
              <a:ea typeface="Calibri"/>
              <a:cs typeface="Calibri"/>
              <a:sym typeface="Calibri"/>
            </a:endParaRPr>
          </a:p>
        </p:txBody>
      </p:sp>
      <p:cxnSp>
        <p:nvCxnSpPr>
          <p:cNvPr id="225" name="Shape 225"/>
          <p:cNvCxnSpPr/>
          <p:nvPr/>
        </p:nvCxnSpPr>
        <p:spPr>
          <a:xfrm>
            <a:off x="6207037" y="2053100"/>
            <a:ext cx="0" cy="1038600"/>
          </a:xfrm>
          <a:prstGeom prst="straightConnector1">
            <a:avLst/>
          </a:prstGeom>
          <a:noFill/>
          <a:ln w="9525" cap="flat" cmpd="sng">
            <a:solidFill>
              <a:srgbClr val="B7B7B7"/>
            </a:solidFill>
            <a:prstDash val="solid"/>
            <a:round/>
            <a:headEnd type="none" w="lg" len="lg"/>
            <a:tailEnd type="none" w="lg" len="lg"/>
          </a:ln>
        </p:spPr>
      </p:cxnSp>
      <p:sp>
        <p:nvSpPr>
          <p:cNvPr id="226" name="Shape 226"/>
          <p:cNvSpPr txBox="1"/>
          <p:nvPr/>
        </p:nvSpPr>
        <p:spPr>
          <a:xfrm>
            <a:off x="6254112" y="1929945"/>
            <a:ext cx="1814099" cy="392100"/>
          </a:xfrm>
          <a:prstGeom prst="rect">
            <a:avLst/>
          </a:prstGeom>
          <a:noFill/>
          <a:ln>
            <a:noFill/>
          </a:ln>
        </p:spPr>
        <p:txBody>
          <a:bodyPr lIns="91425" tIns="91425" rIns="91425" bIns="91425" anchor="ctr" anchorCtr="0">
            <a:noAutofit/>
          </a:bodyPr>
          <a:lstStyle/>
          <a:p>
            <a:pPr lvl="0" rtl="0">
              <a:spcBef>
                <a:spcPts val="0"/>
              </a:spcBef>
              <a:buNone/>
            </a:pPr>
            <a:r>
              <a:rPr lang="en" sz="1700">
                <a:solidFill>
                  <a:srgbClr val="4285F4"/>
                </a:solidFill>
                <a:latin typeface="Calibri"/>
                <a:ea typeface="Calibri"/>
                <a:cs typeface="Calibri"/>
                <a:sym typeface="Calibri"/>
              </a:rPr>
              <a:t>Step 3</a:t>
            </a:r>
          </a:p>
        </p:txBody>
      </p:sp>
      <p:sp>
        <p:nvSpPr>
          <p:cNvPr id="227" name="Shape 227"/>
          <p:cNvSpPr txBox="1"/>
          <p:nvPr/>
        </p:nvSpPr>
        <p:spPr>
          <a:xfrm>
            <a:off x="6254095" y="2219975"/>
            <a:ext cx="2439899" cy="57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dirty="0" smtClean="0">
                <a:solidFill>
                  <a:srgbClr val="424242"/>
                </a:solidFill>
                <a:latin typeface="Calibri"/>
                <a:ea typeface="Calibri"/>
                <a:cs typeface="Calibri"/>
                <a:sym typeface="Calibri"/>
              </a:rPr>
              <a:t>Review the web interfaces for job statistics</a:t>
            </a:r>
            <a:endParaRPr lang="en" dirty="0">
              <a:solidFill>
                <a:srgbClr val="424242"/>
              </a:solidFill>
              <a:latin typeface="Calibri"/>
              <a:ea typeface="Calibri"/>
              <a:cs typeface="Calibri"/>
              <a:sym typeface="Calibri"/>
            </a:endParaRPr>
          </a:p>
        </p:txBody>
      </p:sp>
      <p:grpSp>
        <p:nvGrpSpPr>
          <p:cNvPr id="228" name="Shape 228"/>
          <p:cNvGrpSpPr/>
          <p:nvPr/>
        </p:nvGrpSpPr>
        <p:grpSpPr>
          <a:xfrm>
            <a:off x="678505" y="3219673"/>
            <a:ext cx="6993308" cy="1520399"/>
            <a:chOff x="929030" y="3219673"/>
            <a:chExt cx="6993308" cy="1520399"/>
          </a:xfrm>
        </p:grpSpPr>
        <p:cxnSp>
          <p:nvCxnSpPr>
            <p:cNvPr id="229" name="Shape 229"/>
            <p:cNvCxnSpPr>
              <a:stCxn id="230" idx="6"/>
              <a:endCxn id="231" idx="2"/>
            </p:cNvCxnSpPr>
            <p:nvPr/>
          </p:nvCxnSpPr>
          <p:spPr>
            <a:xfrm>
              <a:off x="1537730" y="3979906"/>
              <a:ext cx="4864200" cy="0"/>
            </a:xfrm>
            <a:prstGeom prst="straightConnector1">
              <a:avLst/>
            </a:prstGeom>
            <a:noFill/>
            <a:ln w="19050" cap="flat" cmpd="sng">
              <a:solidFill>
                <a:srgbClr val="4285F4"/>
              </a:solidFill>
              <a:prstDash val="dot"/>
              <a:round/>
              <a:headEnd type="none" w="lg" len="lg"/>
              <a:tailEnd type="none" w="lg" len="lg"/>
            </a:ln>
          </p:spPr>
        </p:cxnSp>
        <p:sp>
          <p:nvSpPr>
            <p:cNvPr id="230" name="Shape 230"/>
            <p:cNvSpPr/>
            <p:nvPr/>
          </p:nvSpPr>
          <p:spPr>
            <a:xfrm>
              <a:off x="929030" y="3675556"/>
              <a:ext cx="608700" cy="608700"/>
            </a:xfrm>
            <a:prstGeom prst="ellipse">
              <a:avLst/>
            </a:prstGeom>
            <a:solidFill>
              <a:srgbClr val="F37021"/>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3421283" y="3431304"/>
              <a:ext cx="1097100" cy="1097100"/>
            </a:xfrm>
            <a:prstGeom prst="ellipse">
              <a:avLst/>
            </a:prstGeom>
            <a:solidFill>
              <a:srgbClr val="F37021"/>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401939" y="3219673"/>
              <a:ext cx="1520400" cy="1520399"/>
            </a:xfrm>
            <a:prstGeom prst="ellipse">
              <a:avLst/>
            </a:prstGeom>
            <a:solidFill>
              <a:srgbClr val="F3702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smtClean="0"/>
              <a:t>Next Video</a:t>
            </a:r>
            <a:endParaRPr lang="en" dirty="0"/>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smtClean="0"/>
              <a:t>YARN Rest APIs</a:t>
            </a:r>
            <a:endParaRPr lang="en" dirty="0"/>
          </a:p>
        </p:txBody>
      </p:sp>
    </p:spTree>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4453</TotalTime>
  <Words>257</Words>
  <Application>Microsoft Macintosh PowerPoint</Application>
  <PresentationFormat>On-screen Show (16:9)</PresentationFormat>
  <Paragraphs>28</Paragraphs>
  <Slides>5</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Calibri</vt:lpstr>
      <vt:lpstr>Roboto</vt:lpstr>
      <vt:lpstr>Wingdings</vt:lpstr>
      <vt:lpstr>Arial</vt:lpstr>
      <vt:lpstr>Packt</vt:lpstr>
      <vt:lpstr>Packt</vt:lpstr>
      <vt:lpstr>YARN Distributed Compute  </vt:lpstr>
      <vt:lpstr>YARN </vt:lpstr>
      <vt:lpstr>Common Configuration</vt:lpstr>
      <vt:lpstr>Running a job through YARN</vt:lpstr>
      <vt:lpstr>Next Video</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Edward Capriolo</cp:lastModifiedBy>
  <cp:revision>16</cp:revision>
  <dcterms:modified xsi:type="dcterms:W3CDTF">2017-05-15T02:09:39Z</dcterms:modified>
</cp:coreProperties>
</file>